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type="screen16x9" cy="6858000" cx="12192000"/>
  <p:notesSz cx="7010400" cy="92964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1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Google Shape;3;n"/>
          <p:cNvSpPr txBox="1"/>
          <p:nvPr>
            <p:ph type="hdr" idx="2"/>
          </p:nvPr>
        </p:nvSpPr>
        <p:spPr>
          <a:xfrm>
            <a:off x="0" y="0"/>
            <a:ext cx="3037840" cy="466434"/>
          </a:xfrm>
          <a:prstGeom prst="rect"/>
          <a:noFill/>
          <a:ln>
            <a:noFill/>
          </a:ln>
        </p:spPr>
        <p:txBody>
          <a:bodyPr anchor="t" anchorCtr="0" bIns="46575" lIns="93175" rIns="93175" spcFirstLastPara="1" tIns="46575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25" name="Google Shape;4;n"/>
          <p:cNvSpPr txBox="1"/>
          <p:nvPr>
            <p:ph type="dt" idx="10"/>
          </p:nvPr>
        </p:nvSpPr>
        <p:spPr>
          <a:xfrm>
            <a:off x="3970938" y="0"/>
            <a:ext cx="3037840" cy="466434"/>
          </a:xfrm>
          <a:prstGeom prst="rect"/>
          <a:noFill/>
          <a:ln>
            <a:noFill/>
          </a:ln>
        </p:spPr>
        <p:txBody>
          <a:bodyPr anchor="t" anchorCtr="0" bIns="46575" lIns="93175" rIns="93175" spcFirstLastPara="1" tIns="46575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26" name="Google Shape;5;n"/>
          <p:cNvSpPr/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7" name="Google Shape;6;n"/>
          <p:cNvSpPr txBox="1"/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/>
          <a:noFill/>
          <a:ln>
            <a:noFill/>
          </a:ln>
        </p:spPr>
        <p:txBody>
          <a:bodyPr anchor="t" anchorCtr="0" bIns="46575" lIns="93175" rIns="93175" spcFirstLastPara="1" tIns="46575" wrap="square">
            <a:noAutofit/>
          </a:bodyPr>
          <a:lstStyle>
            <a:lvl1pPr algn="l" indent="-228600" lvl="0" marL="457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28" name="Google Shape;7;n"/>
          <p:cNvSpPr txBox="1"/>
          <p:nvPr>
            <p:ph type="ftr" idx="11"/>
          </p:nvPr>
        </p:nvSpPr>
        <p:spPr>
          <a:xfrm>
            <a:off x="0" y="8829967"/>
            <a:ext cx="3037840" cy="466433"/>
          </a:xfrm>
          <a:prstGeom prst="rect"/>
          <a:noFill/>
          <a:ln>
            <a:noFill/>
          </a:ln>
        </p:spPr>
        <p:txBody>
          <a:bodyPr anchor="b" anchorCtr="0" bIns="46575" lIns="93175" rIns="93175" spcFirstLastPara="1" tIns="46575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29" name="Google Shape;8;n"/>
          <p:cNvSpPr txBox="1"/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/>
          <a:noFill/>
          <a:ln>
            <a:noFill/>
          </a:ln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cap="none" sz="1200" i="0" lang="de-DE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30;p2:notes"/>
          <p:cNvSpPr txBox="1"/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586" name="Google Shape;131;p2:notes"/>
          <p:cNvSpPr/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202;g35ca2e9c71a_1_23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7" name="Google Shape;203;g35ca2e9c71a_1_23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38" name="Google Shape;204;g35ca2e9c71a_1_23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210;g35ca2e9c71a_1_29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2" name="Google Shape;211;g35ca2e9c71a_1_29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43" name="Google Shape;212;g35ca2e9c71a_1_29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217;g35ca2e9c71a_1_35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8" name="Google Shape;218;g35ca2e9c71a_1_35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49" name="Google Shape;219;g35ca2e9c71a_1_35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Google Shape;231;g35ca2e9c71a_1_41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3" name="Google Shape;232;g35ca2e9c71a_1_41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54" name="Google Shape;233;g35ca2e9c71a_1_41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239;g35dd5380bde_0_0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9" name="Google Shape;240;g35dd5380bde_0_0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60" name="Google Shape;241;g35dd5380bde_0_0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Google Shape;248;g35dd5380bde_0_25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4" name="Google Shape;249;g35dd5380bde_0_25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65" name="Google Shape;250;g35dd5380bde_0_25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Google Shape;255;g35dd5380bde_0_11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0" name="Google Shape;256;g35dd5380bde_0_11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71" name="Google Shape;257;g35dd5380bde_0_11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264;g35ca2e9c71a_1_47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5" name="Google Shape;265;g35ca2e9c71a_1_47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76" name="Google Shape;266;g35ca2e9c71a_1_47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137;p5:notes"/>
          <p:cNvSpPr txBox="1"/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594" name="Google Shape;138;p5:notes"/>
          <p:cNvSpPr/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146;g35d98d98c70_0_3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599" name="Google Shape;147;g35d98d98c70_0_3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153;g35ca2e9c71a_1_4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4" name="Google Shape;154;g35ca2e9c71a_1_4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05" name="Google Shape;155;g35ca2e9c71a_1_4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162;g35d98d98c70_0_146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9" name="Google Shape;163;g35d98d98c70_0_146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10" name="Google Shape;164;g35d98d98c70_0_146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169;g35ca2e9c71a_1_11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6" name="Google Shape;170;g35ca2e9c71a_1_11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17" name="Google Shape;171;g35ca2e9c71a_1_11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179;g35d97393452_0_27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1" name="Google Shape;180;g35d97393452_0_27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22" name="Google Shape;181;g35d97393452_0_27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;g35ca2e9c71a_1_17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7" name="Google Shape;187;g35ca2e9c71a_1_17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28" name="Google Shape;188;g35ca2e9c71a_1_17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95;g35d97393452_0_14:notes"/>
          <p:cNvSpPr/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2" name="Google Shape;196;g35d97393452_0_14:notes"/>
          <p:cNvSpPr txBox="1"/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/>
        </p:spPr>
        <p:txBody>
          <a:bodyPr anchor="t" anchorCtr="0" bIns="46575" lIns="93175" rIns="93175" spcFirstLastPara="1" tIns="4657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33" name="Google Shape;197;g35d97393452_0_14:notes"/>
          <p:cNvSpPr txBox="1"/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/>
        </p:spPr>
        <p:txBody>
          <a:bodyPr anchor="b" anchorCtr="0" bIns="46575" lIns="93175" rIns="93175" spcFirstLastPara="1" tIns="4657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4.png"/><Relationship Id="rId1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1 Bild + + weisses Logo + weisse Schrift">
  <p:cSld name="1_Titelfolie1 Bild + + weisses Logo + weisse Schrift"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88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5;p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24213" r="0" b="0"/>
          <a:stretch>
            <a:fillRect/>
          </a:stretch>
        </p:blipFill>
        <p:spPr>
          <a:xfrm>
            <a:off x="1" y="-116114"/>
            <a:ext cx="12192000" cy="6159942"/>
          </a:xfrm>
          <a:prstGeom prst="rect"/>
          <a:noFill/>
          <a:ln>
            <a:noFill/>
          </a:ln>
        </p:spPr>
      </p:pic>
      <p:pic>
        <p:nvPicPr>
          <p:cNvPr id="2097171" name="Google Shape;16;p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0" t="0" r="0" b="0"/>
          <a:stretch>
            <a:fillRect/>
          </a:stretch>
        </p:blipFill>
        <p:spPr>
          <a:xfrm>
            <a:off x="-1" y="4044462"/>
            <a:ext cx="12191999" cy="2813538"/>
          </a:xfrm>
          <a:prstGeom prst="rect"/>
          <a:noFill/>
          <a:ln>
            <a:noFill/>
          </a:ln>
        </p:spPr>
      </p:pic>
      <p:sp>
        <p:nvSpPr>
          <p:cNvPr id="1048677" name="Google Shape;17;p10"/>
          <p:cNvSpPr txBox="1"/>
          <p:nvPr>
            <p:ph type="ctrTitle"/>
          </p:nvPr>
        </p:nvSpPr>
        <p:spPr>
          <a:xfrm>
            <a:off x="1333595" y="1979828"/>
            <a:ext cx="10397100" cy="1314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cap="none" sz="3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678" name="Google Shape;18;p10"/>
          <p:cNvSpPr txBox="1"/>
          <p:nvPr>
            <p:ph type="subTitle" idx="1"/>
          </p:nvPr>
        </p:nvSpPr>
        <p:spPr>
          <a:xfrm>
            <a:off x="1333595" y="3429000"/>
            <a:ext cx="103971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31" name="Google Shape;19;p10"/>
          <p:cNvCxnSpPr>
            <a:cxnSpLocks/>
          </p:cNvCxnSpPr>
          <p:nvPr/>
        </p:nvCxnSpPr>
        <p:spPr>
          <a:xfrm rot="10800000">
            <a:off x="760227" y="5843528"/>
            <a:ext cx="0" cy="1008000"/>
          </a:xfrm>
          <a:prstGeom prst="straightConnector1"/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8679" name="Google Shape;20;p10"/>
          <p:cNvSpPr txBox="1"/>
          <p:nvPr>
            <p:ph type="body" idx="2"/>
          </p:nvPr>
        </p:nvSpPr>
        <p:spPr>
          <a:xfrm>
            <a:off x="1049721" y="5768578"/>
            <a:ext cx="10680900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302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3020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1150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115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72" name="Google Shape;21;p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 l="0" t="0" r="0" b="0"/>
          <a:stretch>
            <a:fillRect/>
          </a:stretch>
        </p:blipFill>
        <p:spPr>
          <a:xfrm>
            <a:off x="271542" y="481004"/>
            <a:ext cx="2553192" cy="9000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folie">
  <p:cSld name="Kapitelfolie">
    <p:spTree>
      <p:nvGrpSpPr>
        <p:cNvPr id="97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Google Shape;102;p19"/>
          <p:cNvSpPr txBox="1"/>
          <p:nvPr>
            <p:ph type="ctrTitle"/>
          </p:nvPr>
        </p:nvSpPr>
        <p:spPr>
          <a:xfrm>
            <a:off x="754083" y="1968104"/>
            <a:ext cx="10976700" cy="1611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3000"/>
              <a:buFont typeface="Arial"/>
              <a:buNone/>
              <a:defRPr b="1" cap="none" sz="30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700" name="Google Shape;103;p19"/>
          <p:cNvSpPr txBox="1"/>
          <p:nvPr>
            <p:ph type="subTitle" idx="1"/>
          </p:nvPr>
        </p:nvSpPr>
        <p:spPr>
          <a:xfrm>
            <a:off x="754083" y="3800669"/>
            <a:ext cx="109767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01" name="Google Shape;104;p19"/>
          <p:cNvSpPr txBox="1"/>
          <p:nvPr/>
        </p:nvSpPr>
        <p:spPr>
          <a:xfrm>
            <a:off x="7208613" y="5508839"/>
            <a:ext cx="0" cy="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 fontScale="25000" lnSpcReduction="20000"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02" name="Google Shape;105;p19"/>
          <p:cNvSpPr txBox="1"/>
          <p:nvPr/>
        </p:nvSpPr>
        <p:spPr>
          <a:xfrm>
            <a:off x="1371600" y="6350696"/>
            <a:ext cx="0" cy="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 fontScale="25000" lnSpcReduction="20000"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3" name="Google Shape;106;p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8893993" y="5557623"/>
            <a:ext cx="2836686" cy="999932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2-spaltig + Titel">
  <p:cSld name="Inhalt 2-spaltig + Titel">
    <p:spTree>
      <p:nvGrpSpPr>
        <p:cNvPr id="9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108;p20"/>
          <p:cNvSpPr txBox="1"/>
          <p:nvPr>
            <p:ph type="body" idx="1"/>
          </p:nvPr>
        </p:nvSpPr>
        <p:spPr>
          <a:xfrm>
            <a:off x="748145" y="1721708"/>
            <a:ext cx="52593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4" name="Google Shape;109;p20"/>
          <p:cNvSpPr txBox="1"/>
          <p:nvPr>
            <p:ph type="body" idx="2"/>
          </p:nvPr>
        </p:nvSpPr>
        <p:spPr>
          <a:xfrm>
            <a:off x="6471454" y="1721708"/>
            <a:ext cx="52593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5" name="Google Shape;110;p20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97175" name="Google Shape;111;p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2-spaltig">
  <p:cSld name="Inhalt 2-spaltig">
    <p:spTree>
      <p:nvGrpSpPr>
        <p:cNvPr id="96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Google Shape;113;p21"/>
          <p:cNvSpPr txBox="1"/>
          <p:nvPr>
            <p:ph type="body" idx="1"/>
          </p:nvPr>
        </p:nvSpPr>
        <p:spPr>
          <a:xfrm>
            <a:off x="6471453" y="864231"/>
            <a:ext cx="5259300" cy="5070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8" name="Google Shape;114;p21"/>
          <p:cNvSpPr txBox="1"/>
          <p:nvPr>
            <p:ph type="body" idx="2"/>
          </p:nvPr>
        </p:nvSpPr>
        <p:spPr>
          <a:xfrm>
            <a:off x="753301" y="864231"/>
            <a:ext cx="5259300" cy="5070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82" name="Google Shape;115;p2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Bild">
  <p:cSld name="Titel + Bild">
    <p:spTree>
      <p:nvGrpSpPr>
        <p:cNvPr id="90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Google Shape;117;p22"/>
          <p:cNvSpPr/>
          <p:nvPr>
            <p:ph type="pic" idx="2"/>
          </p:nvPr>
        </p:nvSpPr>
        <p:spPr>
          <a:xfrm>
            <a:off x="754083" y="1704822"/>
            <a:ext cx="10976700" cy="4230900"/>
          </a:xfrm>
          <a:prstGeom prst="rect"/>
          <a:noFill/>
          <a:ln>
            <a:noFill/>
          </a:ln>
        </p:spPr>
      </p:sp>
      <p:sp>
        <p:nvSpPr>
          <p:cNvPr id="1048682" name="Google Shape;118;p22"/>
          <p:cNvSpPr txBox="1"/>
          <p:nvPr>
            <p:ph type="title"/>
          </p:nvPr>
        </p:nvSpPr>
        <p:spPr>
          <a:xfrm>
            <a:off x="754083" y="923058"/>
            <a:ext cx="109767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97174" name="Google Shape;119;p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2 Diagramme">
  <p:cSld name="Titel + 2 Diagramme">
    <p:spTree>
      <p:nvGrpSpPr>
        <p:cNvPr id="109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21;p23"/>
          <p:cNvSpPr txBox="1"/>
          <p:nvPr>
            <p:ph type="title"/>
          </p:nvPr>
        </p:nvSpPr>
        <p:spPr>
          <a:xfrm>
            <a:off x="754083" y="923058"/>
            <a:ext cx="109767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719" name="Google Shape;122;p23"/>
          <p:cNvSpPr/>
          <p:nvPr>
            <p:ph type="chart" idx="2"/>
          </p:nvPr>
        </p:nvSpPr>
        <p:spPr>
          <a:xfrm>
            <a:off x="753301" y="1712981"/>
            <a:ext cx="5259300" cy="423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0" name="Google Shape;123;p23"/>
          <p:cNvSpPr/>
          <p:nvPr>
            <p:ph type="chart" idx="3"/>
          </p:nvPr>
        </p:nvSpPr>
        <p:spPr>
          <a:xfrm>
            <a:off x="6475787" y="1712981"/>
            <a:ext cx="5259300" cy="423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6" name="Google Shape;124;p2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abelle">
  <p:cSld name="Titel + Tabelle">
    <p:spTree>
      <p:nvGrpSpPr>
        <p:cNvPr id="93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Google Shape;126;p24"/>
          <p:cNvSpPr txBox="1"/>
          <p:nvPr>
            <p:ph type="title"/>
          </p:nvPr>
        </p:nvSpPr>
        <p:spPr>
          <a:xfrm>
            <a:off x="754083" y="923058"/>
            <a:ext cx="109767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691" name="Google Shape;127;p24"/>
          <p:cNvSpPr/>
          <p:nvPr>
            <p:ph type="tbl" idx="2"/>
          </p:nvPr>
        </p:nvSpPr>
        <p:spPr>
          <a:xfrm>
            <a:off x="754084" y="1704975"/>
            <a:ext cx="10976700" cy="423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78" name="Google Shape;128;p2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-3 ohne Bild + blaues Logo + blaue Schrift">
  <p:cSld name="1_Titelfolie-3 ohne Bild + blaues Logo + blaue Schrift">
    <p:spTree>
      <p:nvGrpSpPr>
        <p:cNvPr id="28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23;p1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4044462"/>
            <a:ext cx="12191999" cy="2813538"/>
          </a:xfrm>
          <a:prstGeom prst="rect"/>
          <a:noFill/>
          <a:ln>
            <a:noFill/>
          </a:ln>
        </p:spPr>
      </p:pic>
      <p:sp>
        <p:nvSpPr>
          <p:cNvPr id="1048578" name="Google Shape;24;p11"/>
          <p:cNvSpPr txBox="1"/>
          <p:nvPr>
            <p:ph type="ctrTitle"/>
          </p:nvPr>
        </p:nvSpPr>
        <p:spPr>
          <a:xfrm>
            <a:off x="1333595" y="1979828"/>
            <a:ext cx="10397100" cy="1314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3600"/>
              <a:buFont typeface="Arial"/>
              <a:buNone/>
              <a:defRPr b="1" cap="none" sz="36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579" name="Google Shape;25;p11"/>
          <p:cNvSpPr txBox="1"/>
          <p:nvPr>
            <p:ph type="subTitle" idx="1"/>
          </p:nvPr>
        </p:nvSpPr>
        <p:spPr>
          <a:xfrm>
            <a:off x="1333595" y="3429000"/>
            <a:ext cx="103971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0" name="Google Shape;26;p11"/>
          <p:cNvSpPr txBox="1"/>
          <p:nvPr/>
        </p:nvSpPr>
        <p:spPr>
          <a:xfrm>
            <a:off x="5644055" y="6597650"/>
            <a:ext cx="914400" cy="9144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29" name="Google Shape;27;p11"/>
          <p:cNvCxnSpPr>
            <a:cxnSpLocks/>
          </p:cNvCxnSpPr>
          <p:nvPr/>
        </p:nvCxnSpPr>
        <p:spPr>
          <a:xfrm rot="10800000" flipH="1">
            <a:off x="760227" y="5840578"/>
            <a:ext cx="6600" cy="1008000"/>
          </a:xfrm>
          <a:prstGeom prst="straightConnector1"/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8581" name="Google Shape;28;p11"/>
          <p:cNvSpPr txBox="1"/>
          <p:nvPr>
            <p:ph type="body" idx="2"/>
          </p:nvPr>
        </p:nvSpPr>
        <p:spPr>
          <a:xfrm>
            <a:off x="1049721" y="5768578"/>
            <a:ext cx="10680900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302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3020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1150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115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54" name="Google Shape;29;p1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303539" y="425778"/>
            <a:ext cx="2553192" cy="9000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folie-1 blauer Hintergrund + weiße Schrift">
  <p:cSld name="2_Titelfolie-1 blauer Hintergrund + weiße Schrift">
    <p:bg>
      <p:bgPr>
        <a:solidFill>
          <a:srgbClr val="0069B4"/>
        </a:solidFill>
      </p:bgPr>
    </p:bg>
    <p:spTree>
      <p:nvGrpSpPr>
        <p:cNvPr id="94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31;p1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4044462"/>
            <a:ext cx="12191999" cy="2813538"/>
          </a:xfrm>
          <a:prstGeom prst="rect"/>
          <a:noFill/>
          <a:ln>
            <a:noFill/>
          </a:ln>
        </p:spPr>
      </p:pic>
      <p:sp>
        <p:nvSpPr>
          <p:cNvPr id="1048692" name="Google Shape;32;p12"/>
          <p:cNvSpPr txBox="1"/>
          <p:nvPr>
            <p:ph type="ctrTitle"/>
          </p:nvPr>
        </p:nvSpPr>
        <p:spPr>
          <a:xfrm>
            <a:off x="1333595" y="1979828"/>
            <a:ext cx="10397100" cy="1314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cap="none" sz="3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693" name="Google Shape;33;p12"/>
          <p:cNvSpPr txBox="1"/>
          <p:nvPr>
            <p:ph type="subTitle" idx="1"/>
          </p:nvPr>
        </p:nvSpPr>
        <p:spPr>
          <a:xfrm>
            <a:off x="1333595" y="3429000"/>
            <a:ext cx="103971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94" name="Google Shape;34;p12"/>
          <p:cNvSpPr txBox="1"/>
          <p:nvPr/>
        </p:nvSpPr>
        <p:spPr>
          <a:xfrm>
            <a:off x="5644055" y="6597650"/>
            <a:ext cx="914400" cy="9144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33" name="Google Shape;35;p12"/>
          <p:cNvCxnSpPr>
            <a:cxnSpLocks/>
          </p:cNvCxnSpPr>
          <p:nvPr/>
        </p:nvCxnSpPr>
        <p:spPr>
          <a:xfrm rot="10800000" flipH="1">
            <a:off x="760227" y="5840578"/>
            <a:ext cx="6600" cy="1008000"/>
          </a:xfrm>
          <a:prstGeom prst="straightConnector1"/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8695" name="Google Shape;36;p12"/>
          <p:cNvSpPr txBox="1"/>
          <p:nvPr>
            <p:ph type="body" idx="2"/>
          </p:nvPr>
        </p:nvSpPr>
        <p:spPr>
          <a:xfrm>
            <a:off x="1049721" y="5768578"/>
            <a:ext cx="10680900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302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3020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1150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115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80" name="Google Shape;37;p1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271542" y="481004"/>
            <a:ext cx="2553192" cy="9000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folie-1 blau + Icons">
  <p:cSld name="3_Titelfolie-1 blau + Icons">
    <p:bg>
      <p:bgPr>
        <a:solidFill>
          <a:srgbClr val="0069B4"/>
        </a:solidFill>
      </p:bgPr>
    </p:bg>
    <p:spTree>
      <p:nvGrpSpPr>
        <p:cNvPr id="9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39;p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4044462"/>
            <a:ext cx="12191999" cy="2813538"/>
          </a:xfrm>
          <a:prstGeom prst="rect"/>
          <a:noFill/>
          <a:ln>
            <a:noFill/>
          </a:ln>
        </p:spPr>
      </p:pic>
      <p:sp>
        <p:nvSpPr>
          <p:cNvPr id="1048703" name="Google Shape;40;p13"/>
          <p:cNvSpPr txBox="1"/>
          <p:nvPr>
            <p:ph type="ctrTitle"/>
          </p:nvPr>
        </p:nvSpPr>
        <p:spPr>
          <a:xfrm>
            <a:off x="1333595" y="1979828"/>
            <a:ext cx="10397100" cy="1314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cap="none" sz="3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704" name="Google Shape;41;p13"/>
          <p:cNvSpPr txBox="1"/>
          <p:nvPr>
            <p:ph type="subTitle" idx="1"/>
          </p:nvPr>
        </p:nvSpPr>
        <p:spPr>
          <a:xfrm>
            <a:off x="1333595" y="3429000"/>
            <a:ext cx="103971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05" name="Google Shape;42;p13"/>
          <p:cNvSpPr txBox="1"/>
          <p:nvPr/>
        </p:nvSpPr>
        <p:spPr>
          <a:xfrm>
            <a:off x="5644055" y="6597650"/>
            <a:ext cx="914400" cy="9144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34" name="Google Shape;43;p13"/>
          <p:cNvCxnSpPr>
            <a:cxnSpLocks/>
          </p:cNvCxnSpPr>
          <p:nvPr/>
        </p:nvCxnSpPr>
        <p:spPr>
          <a:xfrm rot="10800000" flipH="1">
            <a:off x="760227" y="5840578"/>
            <a:ext cx="6600" cy="1008000"/>
          </a:xfrm>
          <a:prstGeom prst="straightConnector1"/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9" name="Google Shape;44;p13"/>
          <p:cNvGrpSpPr/>
          <p:nvPr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2097185" name="Google Shape;45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 l="0" t="0" r="0" b="0"/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/>
            <a:noFill/>
            <a:ln>
              <a:noFill/>
            </a:ln>
          </p:spPr>
        </p:pic>
        <p:sp>
          <p:nvSpPr>
            <p:cNvPr id="1048706" name="Google Shape;46;p13"/>
            <p:cNvSpPr/>
            <p:nvPr/>
          </p:nvSpPr>
          <p:spPr>
            <a:xfrm>
              <a:off x="9516982" y="5081290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47;p13"/>
          <p:cNvGrpSpPr/>
          <p:nvPr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2097186" name="Google Shape;48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 l="0" t="0" r="0" b="0"/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/>
            <a:noFill/>
            <a:ln>
              <a:noFill/>
            </a:ln>
          </p:spPr>
        </p:pic>
        <p:sp>
          <p:nvSpPr>
            <p:cNvPr id="1048707" name="Google Shape;49;p13"/>
            <p:cNvSpPr/>
            <p:nvPr/>
          </p:nvSpPr>
          <p:spPr>
            <a:xfrm>
              <a:off x="8564213" y="5044394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50;p13"/>
          <p:cNvGrpSpPr/>
          <p:nvPr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2097187" name="Google Shape;51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 l="0" t="0" r="0" b="0"/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/>
            <a:noFill/>
            <a:ln>
              <a:noFill/>
            </a:ln>
          </p:spPr>
        </p:pic>
        <p:sp>
          <p:nvSpPr>
            <p:cNvPr id="1048708" name="Google Shape;52;p13"/>
            <p:cNvSpPr/>
            <p:nvPr/>
          </p:nvSpPr>
          <p:spPr>
            <a:xfrm>
              <a:off x="6598847" y="5081290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53;p13"/>
          <p:cNvGrpSpPr/>
          <p:nvPr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1048709" name="Google Shape;54;p13"/>
            <p:cNvSpPr/>
            <p:nvPr/>
          </p:nvSpPr>
          <p:spPr>
            <a:xfrm>
              <a:off x="11259139" y="5094670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7188" name="Google Shape;55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5">
              <a:alphaModFix/>
            </a:blip>
            <a:srcRect l="0" t="0" r="0" b="0"/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/>
            <a:noFill/>
            <a:ln>
              <a:noFill/>
            </a:ln>
          </p:spPr>
        </p:pic>
      </p:grpSp>
      <p:grpSp>
        <p:nvGrpSpPr>
          <p:cNvPr id="103" name="Google Shape;56;p13"/>
          <p:cNvGrpSpPr/>
          <p:nvPr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1048710" name="Google Shape;57;p13"/>
            <p:cNvSpPr/>
            <p:nvPr/>
          </p:nvSpPr>
          <p:spPr>
            <a:xfrm>
              <a:off x="10449843" y="5081290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7189" name="Google Shape;58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6">
              <a:alphaModFix/>
            </a:blip>
            <a:srcRect l="0" t="0" r="0" b="0"/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/>
            <a:noFill/>
            <a:ln>
              <a:noFill/>
            </a:ln>
          </p:spPr>
        </p:pic>
      </p:grpSp>
      <p:grpSp>
        <p:nvGrpSpPr>
          <p:cNvPr id="104" name="Google Shape;59;p13"/>
          <p:cNvGrpSpPr/>
          <p:nvPr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1048711" name="Google Shape;60;p13"/>
            <p:cNvSpPr/>
            <p:nvPr/>
          </p:nvSpPr>
          <p:spPr>
            <a:xfrm>
              <a:off x="7543733" y="5051282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7190" name="Google Shape;61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7">
              <a:alphaModFix/>
            </a:blip>
            <a:srcRect l="0" t="0" r="0" b="0"/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/>
            <a:noFill/>
            <a:ln>
              <a:noFill/>
            </a:ln>
          </p:spPr>
        </p:pic>
      </p:grpSp>
      <p:grpSp>
        <p:nvGrpSpPr>
          <p:cNvPr id="105" name="Google Shape;62;p13"/>
          <p:cNvGrpSpPr/>
          <p:nvPr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2097191" name="Google Shape;63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8">
              <a:alphaModFix/>
            </a:blip>
            <a:srcRect l="0" t="0" r="0" b="0"/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/>
            <a:noFill/>
            <a:ln>
              <a:noFill/>
            </a:ln>
          </p:spPr>
        </p:pic>
        <p:sp>
          <p:nvSpPr>
            <p:cNvPr id="1048712" name="Google Shape;64;p13"/>
            <p:cNvSpPr/>
            <p:nvPr/>
          </p:nvSpPr>
          <p:spPr>
            <a:xfrm>
              <a:off x="5562718" y="5092454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65;p13"/>
          <p:cNvGrpSpPr/>
          <p:nvPr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2097192" name="Google Shape;66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9">
              <a:alphaModFix/>
            </a:blip>
            <a:srcRect l="0" t="0" r="0" b="0"/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/>
            <a:noFill/>
            <a:ln>
              <a:noFill/>
            </a:ln>
          </p:spPr>
        </p:pic>
        <p:sp>
          <p:nvSpPr>
            <p:cNvPr id="1048713" name="Google Shape;67;p13"/>
            <p:cNvSpPr/>
            <p:nvPr/>
          </p:nvSpPr>
          <p:spPr>
            <a:xfrm>
              <a:off x="4526589" y="5092454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68;p13"/>
          <p:cNvGrpSpPr/>
          <p:nvPr/>
        </p:nvGrpSpPr>
        <p:grpSpPr>
          <a:xfrm>
            <a:off x="5393991" y="5056241"/>
            <a:ext cx="432000" cy="416400"/>
            <a:chOff x="3387513" y="5066903"/>
            <a:chExt cx="432000" cy="416400"/>
          </a:xfrm>
        </p:grpSpPr>
        <p:pic>
          <p:nvPicPr>
            <p:cNvPr id="2097193" name="Google Shape;69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0">
              <a:alphaModFix/>
            </a:blip>
            <a:srcRect l="0" t="0" r="0" b="0"/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/>
            <a:noFill/>
            <a:ln>
              <a:noFill/>
            </a:ln>
          </p:spPr>
        </p:pic>
        <p:sp>
          <p:nvSpPr>
            <p:cNvPr id="1048714" name="Google Shape;70;p13"/>
            <p:cNvSpPr/>
            <p:nvPr/>
          </p:nvSpPr>
          <p:spPr>
            <a:xfrm>
              <a:off x="3387513" y="5066903"/>
              <a:ext cx="432000" cy="4164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71;p13"/>
          <p:cNvGrpSpPr/>
          <p:nvPr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2097194" name="Google Shape;72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1">
              <a:alphaModFix/>
            </a:blip>
            <a:srcRect l="0" t="0" r="0" b="0"/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/>
            <a:noFill/>
            <a:ln>
              <a:noFill/>
            </a:ln>
          </p:spPr>
        </p:pic>
        <p:sp>
          <p:nvSpPr>
            <p:cNvPr id="1048715" name="Google Shape;73;p13"/>
            <p:cNvSpPr/>
            <p:nvPr/>
          </p:nvSpPr>
          <p:spPr>
            <a:xfrm>
              <a:off x="2369927" y="5073703"/>
              <a:ext cx="432000" cy="432000"/>
            </a:xfrm>
            <a:prstGeom prst="ellipse"/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cap="none" sz="18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716" name="Google Shape;74;p13"/>
          <p:cNvSpPr txBox="1"/>
          <p:nvPr/>
        </p:nvSpPr>
        <p:spPr>
          <a:xfrm>
            <a:off x="10005717" y="5740402"/>
            <a:ext cx="1899300" cy="4320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3600" i="0" lang="de-DE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rPr>
              <a:t>‚</a:t>
            </a:r>
            <a:r>
              <a:rPr b="1" cap="none" sz="3600" i="0" lang="de-DE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#tubaf</a:t>
            </a:r>
            <a:endParaRPr b="1" cap="none" sz="36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7" name="Google Shape;75;p13"/>
          <p:cNvSpPr txBox="1"/>
          <p:nvPr>
            <p:ph type="body" idx="2"/>
          </p:nvPr>
        </p:nvSpPr>
        <p:spPr>
          <a:xfrm>
            <a:off x="1049721" y="5768578"/>
            <a:ext cx="10680900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302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3020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1150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115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5" name="Google Shape;76;p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2">
            <a:alphaModFix/>
          </a:blip>
          <a:srcRect l="0" t="0" r="0" b="0"/>
          <a:stretch>
            <a:fillRect/>
          </a:stretch>
        </p:blipFill>
        <p:spPr>
          <a:xfrm>
            <a:off x="271542" y="481004"/>
            <a:ext cx="2553192" cy="9000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itel + Text / Tabelle, Bild, Diagramm">
  <p:cSld name="Inhalt + Titel + Text / Tabelle, Bild, Diagramm">
    <p:spTree>
      <p:nvGrpSpPr>
        <p:cNvPr id="39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78;p14"/>
          <p:cNvSpPr txBox="1"/>
          <p:nvPr>
            <p:ph type="body" idx="1"/>
          </p:nvPr>
        </p:nvSpPr>
        <p:spPr>
          <a:xfrm>
            <a:off x="748145" y="1721708"/>
            <a:ext cx="109824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8" name="Google Shape;79;p14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3145730" name="Google Shape;80;p14"/>
          <p:cNvCxnSpPr>
            <a:cxnSpLocks/>
          </p:cNvCxnSpPr>
          <p:nvPr/>
        </p:nvCxnSpPr>
        <p:spPr>
          <a:xfrm rot="10800000">
            <a:off x="760227" y="6217500"/>
            <a:ext cx="0" cy="640500"/>
          </a:xfrm>
          <a:prstGeom prst="straightConnector1"/>
          <a:noFill/>
          <a:ln w="9525" cap="flat" cmpd="sng">
            <a:solidFill>
              <a:srgbClr val="004A7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155" name="Google Shape;81;p1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89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Google Shape;83;p15"/>
          <p:cNvSpPr txBox="1"/>
          <p:nvPr>
            <p:ph type="body" idx="1"/>
          </p:nvPr>
        </p:nvSpPr>
        <p:spPr>
          <a:xfrm>
            <a:off x="754083" y="864231"/>
            <a:ext cx="10976700" cy="5070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73" name="Google Shape;84;p1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/Film">
  <p:cSld name="Video/Film">
    <p:spTree>
      <p:nvGrpSpPr>
        <p:cNvPr id="9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86;p16"/>
          <p:cNvSpPr/>
          <p:nvPr>
            <p:ph type="media" idx="2"/>
          </p:nvPr>
        </p:nvSpPr>
        <p:spPr>
          <a:xfrm>
            <a:off x="748145" y="841376"/>
            <a:ext cx="10982400" cy="49599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81" name="Google Shape;87;p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alt 2-spaltig + Titel">
  <p:cSld name="1_Inhalt 2-spaltig + Titel">
    <p:spTree>
      <p:nvGrpSpPr>
        <p:cNvPr id="110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Google Shape;89;p17"/>
          <p:cNvSpPr txBox="1"/>
          <p:nvPr>
            <p:ph type="body" idx="1"/>
          </p:nvPr>
        </p:nvSpPr>
        <p:spPr>
          <a:xfrm>
            <a:off x="6471454" y="1721708"/>
            <a:ext cx="52593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lstStyle>
            <a:lvl1pPr algn="l" indent="-2286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4036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760"/>
              <a:buFont typeface="Arial"/>
              <a:buChar char="•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26389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26389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540"/>
              <a:buFont typeface="Arial"/>
              <a:buChar char="•"/>
              <a:defRPr b="0" cap="none" sz="14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242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20"/>
              <a:buFont typeface="Arial"/>
              <a:buChar char="•"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2" name="Google Shape;90;p17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lstStyle>
            <a:lvl1pPr algn="l" lv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  <a:defRPr b="1" cap="none" sz="24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97197" name="Google Shape;91;p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550598" y="5769631"/>
            <a:ext cx="893257" cy="895937"/>
          </a:xfrm>
          <a:prstGeom prst="rect"/>
          <a:noFill/>
          <a:ln>
            <a:noFill/>
          </a:ln>
        </p:spPr>
      </p:pic>
      <p:sp>
        <p:nvSpPr>
          <p:cNvPr id="1048723" name="Google Shape;92;p17"/>
          <p:cNvSpPr/>
          <p:nvPr>
            <p:ph type="pic" idx="2"/>
          </p:nvPr>
        </p:nvSpPr>
        <p:spPr>
          <a:xfrm>
            <a:off x="747713" y="1722438"/>
            <a:ext cx="5259600" cy="421320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-2 mit Bild + blaues Logo + blaue Schrift">
  <p:cSld name="1_Titelfolie-2 mit Bild + blaues Logo + blaue Schrift"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92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94;p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0" y="4044462"/>
            <a:ext cx="12191999" cy="2813538"/>
          </a:xfrm>
          <a:prstGeom prst="rect"/>
          <a:noFill/>
          <a:ln>
            <a:noFill/>
          </a:ln>
        </p:spPr>
      </p:pic>
      <p:sp>
        <p:nvSpPr>
          <p:cNvPr id="1048686" name="Google Shape;95;p18"/>
          <p:cNvSpPr txBox="1"/>
          <p:nvPr>
            <p:ph type="ctrTitle"/>
          </p:nvPr>
        </p:nvSpPr>
        <p:spPr>
          <a:xfrm>
            <a:off x="1333595" y="1979828"/>
            <a:ext cx="10397100" cy="13146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3600"/>
              <a:buFont typeface="Arial"/>
              <a:buNone/>
              <a:defRPr b="1" cap="none" sz="36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8687" name="Google Shape;96;p18"/>
          <p:cNvSpPr txBox="1"/>
          <p:nvPr>
            <p:ph type="subTitle" idx="1"/>
          </p:nvPr>
        </p:nvSpPr>
        <p:spPr>
          <a:xfrm>
            <a:off x="1333595" y="3429000"/>
            <a:ext cx="10397100" cy="9999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lstStyle>
            <a:lvl1pPr algn="l" lvl="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2600"/>
              <a:buFont typeface="Noto Sans Symbols"/>
              <a:buNone/>
              <a:defRPr b="0" cap="none" sz="2600" i="0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lvl="1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2000"/>
              <a:buFont typeface="Noto Sans Symbols"/>
              <a:buNone/>
              <a:defRPr b="0" cap="none" sz="20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lvl="2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800"/>
              <a:buFont typeface="Noto Sans Symbols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lvl="3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lvl="4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lvl="5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lvl="6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lvl="7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lvl="8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8" name="Google Shape;97;p18"/>
          <p:cNvSpPr txBox="1"/>
          <p:nvPr/>
        </p:nvSpPr>
        <p:spPr>
          <a:xfrm>
            <a:off x="5644055" y="6597650"/>
            <a:ext cx="914400" cy="9144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32" name="Google Shape;98;p18"/>
          <p:cNvCxnSpPr>
            <a:cxnSpLocks/>
          </p:cNvCxnSpPr>
          <p:nvPr/>
        </p:nvCxnSpPr>
        <p:spPr>
          <a:xfrm rot="10800000" flipH="1">
            <a:off x="760227" y="5842067"/>
            <a:ext cx="6600" cy="1008000"/>
          </a:xfrm>
          <a:prstGeom prst="straightConnector1"/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8689" name="Google Shape;99;p18"/>
          <p:cNvSpPr txBox="1"/>
          <p:nvPr>
            <p:ph type="body" idx="2"/>
          </p:nvPr>
        </p:nvSpPr>
        <p:spPr>
          <a:xfrm>
            <a:off x="1049721" y="5768578"/>
            <a:ext cx="10680900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30200" lvl="0" marL="457200"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30200" lvl="1" marL="914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600"/>
              <a:buFont typeface="Noto Sans Symbols"/>
              <a:buChar char="▪"/>
              <a:defRPr b="0" cap="none" sz="16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1150" lvl="3" marL="1828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1150" lvl="4" marL="22860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A7D"/>
              </a:buClr>
              <a:buSzPts val="1300"/>
              <a:buFont typeface="Noto Sans Symbols"/>
              <a:buChar char="▪"/>
              <a:defRPr b="0" cap="none" sz="13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77" name="Google Shape;100;p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0" t="0" r="0" b="0"/>
          <a:stretch>
            <a:fillRect/>
          </a:stretch>
        </p:blipFill>
        <p:spPr>
          <a:xfrm>
            <a:off x="303539" y="425778"/>
            <a:ext cx="2553192" cy="9000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image" Target="../media/image17.png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2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0;p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6">
            <a:alphaModFix amt="10000"/>
          </a:blip>
          <a:srcRect l="0" t="0" r="0" b="0"/>
          <a:stretch>
            <a:fillRect/>
          </a:stretch>
        </p:blipFill>
        <p:spPr>
          <a:xfrm>
            <a:off x="0" y="4804877"/>
            <a:ext cx="12191999" cy="2053123"/>
          </a:xfrm>
          <a:prstGeom prst="rect"/>
          <a:noFill/>
          <a:ln>
            <a:noFill/>
          </a:ln>
        </p:spPr>
      </p:pic>
      <p:cxnSp>
        <p:nvCxnSpPr>
          <p:cNvPr id="3145728" name="Google Shape;11;p9"/>
          <p:cNvCxnSpPr>
            <a:cxnSpLocks/>
          </p:cNvCxnSpPr>
          <p:nvPr/>
        </p:nvCxnSpPr>
        <p:spPr>
          <a:xfrm rot="10800000">
            <a:off x="760227" y="6217500"/>
            <a:ext cx="0" cy="640500"/>
          </a:xfrm>
          <a:prstGeom prst="straightConnector1"/>
          <a:noFill/>
          <a:ln w="9525" cap="flat" cmpd="sng">
            <a:solidFill>
              <a:srgbClr val="004A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8576" name="Google Shape;12;p9"/>
          <p:cNvSpPr txBox="1"/>
          <p:nvPr/>
        </p:nvSpPr>
        <p:spPr>
          <a:xfrm>
            <a:off x="194239" y="6274750"/>
            <a:ext cx="494700" cy="3651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cap="none" sz="1200" i="0" lang="de-DE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cap="none" sz="12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77" name="Google Shape;13;p9"/>
          <p:cNvSpPr txBox="1"/>
          <p:nvPr/>
        </p:nvSpPr>
        <p:spPr>
          <a:xfrm>
            <a:off x="902677" y="6223950"/>
            <a:ext cx="6864900" cy="5334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000" i="0" lang="de-DE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rPr>
              <a:t>Cédric Kanko, Ziye Fangyan, Björn Maximilian Muchow, Simon Hörtzsch</a:t>
            </a: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000" i="0" lang="de-DE" strike="noStrike" u="none">
                <a:solidFill>
                  <a:srgbClr val="004A7D"/>
                </a:solidFill>
                <a:latin typeface="Arial"/>
                <a:ea typeface="Arial"/>
                <a:cs typeface="Arial"/>
                <a:sym typeface="Arial"/>
              </a:rPr>
              <a:t>Vortrag Personas Messdaten autonomer Forschungsboote</a:t>
            </a: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133;p2"/>
          <p:cNvSpPr txBox="1"/>
          <p:nvPr>
            <p:ph type="ctrTitle"/>
          </p:nvPr>
        </p:nvSpPr>
        <p:spPr>
          <a:xfrm>
            <a:off x="1333595" y="1979828"/>
            <a:ext cx="10397085" cy="1314518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p>
            <a:pPr algn="l"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3600"/>
              <a:buFont typeface="Arial"/>
              <a:buNone/>
            </a:pPr>
            <a:r>
              <a:rPr lang="de-DE"/>
              <a:t>Personas</a:t>
            </a:r>
          </a:p>
        </p:txBody>
      </p:sp>
      <p:sp>
        <p:nvSpPr>
          <p:cNvPr id="1048583" name="Google Shape;134;p2"/>
          <p:cNvSpPr txBox="1"/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0" wrap="square">
            <a:normAutofit/>
          </a:bodyPr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de-DE"/>
              <a:t>Anwendungsfall: </a:t>
            </a:r>
            <a:r>
              <a:rPr lang="de-DE"/>
              <a:t>Messdaten autonomer Forschungsboote</a:t>
            </a:r>
          </a:p>
        </p:txBody>
      </p:sp>
      <p:sp>
        <p:nvSpPr>
          <p:cNvPr id="1048584" name="Google Shape;135;p2"/>
          <p:cNvSpPr txBox="1"/>
          <p:nvPr>
            <p:ph type="body" idx="2"/>
          </p:nvPr>
        </p:nvSpPr>
        <p:spPr>
          <a:xfrm>
            <a:off x="1049721" y="5768578"/>
            <a:ext cx="10680958" cy="1080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Cédric Kanko, Ziye Fangyan, Björn Maximilian Muchow, Simon Hörtzsch</a:t>
            </a: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Vortrag Personas Messdaten autonomer Forschungsboote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206;g35ca2e9c71a_1_23"/>
          <p:cNvSpPr txBox="1"/>
          <p:nvPr>
            <p:ph type="body" idx="1"/>
          </p:nvPr>
        </p:nvSpPr>
        <p:spPr>
          <a:xfrm>
            <a:off x="748150" y="1808175"/>
            <a:ext cx="6631800" cy="43377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algn="l"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Persönlichen</a:t>
            </a:r>
            <a:r>
              <a:rPr b="1" sz="1400" lang="de-DE"/>
              <a:t> Daten: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Name:</a:t>
            </a:r>
            <a:r>
              <a:rPr sz="1400" lang="de-DE"/>
              <a:t> Dr. Klaus Weber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Alter:</a:t>
            </a:r>
            <a:r>
              <a:rPr sz="1400" lang="de-DE"/>
              <a:t> 50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Tätigkeit: </a:t>
            </a:r>
            <a:r>
              <a:rPr sz="1400" lang="de-DE"/>
              <a:t>Leiter der Abteilung Gewässermonitoring, Umweltbehörde. </a:t>
            </a:r>
            <a:endParaRPr sz="1400"/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Werte</a:t>
            </a:r>
            <a:r>
              <a:rPr b="1" sz="1400" lang="de-DE"/>
              <a:t>: </a:t>
            </a:r>
            <a:endParaRPr b="1" sz="1400"/>
          </a:p>
          <a:p>
            <a:pPr algn="l"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Umweltschutz, Nachhaltigkeit &amp; Wissenschaftlichkeit.</a:t>
            </a:r>
            <a:r>
              <a:rPr b="1" sz="1400" lang="de-DE"/>
              <a:t> </a:t>
            </a:r>
            <a:endParaRPr b="1" sz="1400"/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 Ziele:</a:t>
            </a:r>
            <a:endParaRPr b="1" sz="1400"/>
          </a:p>
          <a:p>
            <a:pPr algn="l"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Effektives Gewässermonitoring durch autonome Forschungsboote.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Verbesserung der Wasserqualität und -gesundheit.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Unterstützung von politischen Entscheidungen durch wissenschaftliche Daten.</a:t>
            </a:r>
            <a:endParaRPr b="1"/>
          </a:p>
        </p:txBody>
      </p:sp>
      <p:sp>
        <p:nvSpPr>
          <p:cNvPr id="1048635" name="Google Shape;207;g35ca2e9c71a_1_23"/>
          <p:cNvSpPr txBox="1"/>
          <p:nvPr>
            <p:ph type="title"/>
          </p:nvPr>
        </p:nvSpPr>
        <p:spPr>
          <a:xfrm>
            <a:off x="748145" y="81540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5 - Dr. Klaus Weber politische Entscheidungsträger einer kommunalen Umweltbehörde (1/2) (Meta AI, Llama 4)  </a:t>
            </a:r>
          </a:p>
        </p:txBody>
      </p:sp>
      <p:pic>
        <p:nvPicPr>
          <p:cNvPr id="2097160" name="Google Shape;208;g35ca2e9c71a_1_23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79950" y="1917000"/>
            <a:ext cx="4032001" cy="30240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214;g35ca2e9c71a_1_29"/>
          <p:cNvSpPr txBox="1"/>
          <p:nvPr>
            <p:ph type="body" idx="1"/>
          </p:nvPr>
        </p:nvSpPr>
        <p:spPr>
          <a:xfrm>
            <a:off x="695325" y="1386600"/>
            <a:ext cx="10982400" cy="46284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Bedürfnisse: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Zuverlässige und präzise Messdaten von autonomen Forschungsbooten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Benutzerfreundliche undGewässermonitoringe für die Datenanalyse und -visualisierung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Regelmäßige Berichte und Updates über die Gewässerqualität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Verhaltensweisen: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Regelmäßige Überprüfung von Messdaten und Berichten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Analyse von Trends und Mustern in den Daten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Kommunikation mit politischen Entscheidungsträgern und anderen Stakeholdern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Schmerzpunkte: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Begrenzte Ressourcen und Budgets für die Anschaffung und Wartung von autonomen Forschungsbooten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Komplexität der Datenanalyse und -interpretation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Notwendigkeit, die Öffentlichkeit und politische Entscheidungsträger für die Bedeutung von Gewässermonitoring zu sensibilisieren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40" name="Google Shape;215;g35ca2e9c71a_1_29"/>
          <p:cNvSpPr txBox="1"/>
          <p:nvPr>
            <p:ph type="title"/>
          </p:nvPr>
        </p:nvSpPr>
        <p:spPr>
          <a:xfrm>
            <a:off x="557945" y="4733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5 -  </a:t>
            </a:r>
            <a:r>
              <a:rPr lang="de-DE"/>
              <a:t>Dr. Klaus Weber politische Entscheidungsträger einer kommunalen Umweltbehörde (2/2) (Meta AI, Llama 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221;g35ca2e9c71a_1_35"/>
          <p:cNvSpPr txBox="1"/>
          <p:nvPr>
            <p:ph type="body" idx="1"/>
          </p:nvPr>
        </p:nvSpPr>
        <p:spPr>
          <a:xfrm>
            <a:off x="840101" y="2096450"/>
            <a:ext cx="60366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  <a:r>
              <a:rPr b="1" lang="de-DE"/>
              <a:t>Alter:</a:t>
            </a:r>
            <a:r>
              <a:rPr lang="de-DE"/>
              <a:t> 37</a:t>
            </a:r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  <a:r>
              <a:rPr b="1" lang="de-DE"/>
              <a:t>Wohnort: </a:t>
            </a:r>
            <a:r>
              <a:rPr lang="de-DE"/>
              <a:t>Douala </a:t>
            </a:r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  <a:r>
              <a:rPr b="1" lang="de-DE"/>
              <a:t>Beruf:</a:t>
            </a:r>
            <a:r>
              <a:rPr lang="de-DE"/>
              <a:t> </a:t>
            </a:r>
            <a:r>
              <a:rPr lang="de-DE"/>
              <a:t>Umweltwissenschaftler</a:t>
            </a:r>
            <a:r>
              <a:rPr lang="de-DE"/>
              <a:t> </a:t>
            </a:r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  <a:r>
              <a:rPr b="1" lang="de-DE"/>
              <a:t>Erwarteter </a:t>
            </a:r>
            <a:r>
              <a:rPr b="1" lang="de-DE"/>
              <a:t>Mindestlohn</a:t>
            </a:r>
            <a:r>
              <a:rPr b="1" lang="de-DE"/>
              <a:t>: </a:t>
            </a:r>
            <a:r>
              <a:rPr lang="de-DE"/>
              <a:t>&gt; 120.000 Fcfa/Monat</a:t>
            </a:r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  <a:r>
              <a:rPr b="1" lang="de-DE"/>
              <a:t>Familienstand: </a:t>
            </a:r>
            <a:r>
              <a:rPr lang="de-DE"/>
              <a:t>Single</a:t>
            </a:r>
          </a:p>
        </p:txBody>
      </p:sp>
      <p:sp>
        <p:nvSpPr>
          <p:cNvPr id="1048645" name="Google Shape;222;g35ca2e9c71a_1_35"/>
          <p:cNvSpPr txBox="1"/>
          <p:nvPr>
            <p:ph type="title"/>
          </p:nvPr>
        </p:nvSpPr>
        <p:spPr>
          <a:xfrm>
            <a:off x="604795" y="86683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</a:t>
            </a:r>
            <a:r>
              <a:rPr lang="de-DE"/>
              <a:t>ersona 6</a:t>
            </a:r>
            <a:r>
              <a:rPr lang="de-DE"/>
              <a:t> - Ing. Hugo Nyam</a:t>
            </a:r>
            <a:r>
              <a:rPr lang="de-DE"/>
              <a:t>è (</a:t>
            </a:r>
            <a:r>
              <a:rPr lang="de-DE"/>
              <a:t>1/2</a:t>
            </a:r>
            <a:r>
              <a:rPr lang="de-DE"/>
              <a:t>)</a:t>
            </a:r>
            <a:r>
              <a:rPr lang="de-DE"/>
              <a:t> </a:t>
            </a:r>
          </a:p>
        </p:txBody>
      </p:sp>
      <p:pic>
        <p:nvPicPr>
          <p:cNvPr id="2097161" name="Google Shape;223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514350" y="2091626"/>
            <a:ext cx="361950" cy="304800"/>
          </a:xfrm>
          <a:prstGeom prst="rect"/>
          <a:noFill/>
          <a:ln>
            <a:noFill/>
          </a:ln>
        </p:spPr>
      </p:pic>
      <p:pic>
        <p:nvPicPr>
          <p:cNvPr id="2097162" name="Google Shape;224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514350" y="2396421"/>
            <a:ext cx="361950" cy="361950"/>
          </a:xfrm>
          <a:prstGeom prst="rect"/>
          <a:noFill/>
          <a:ln>
            <a:noFill/>
          </a:ln>
        </p:spPr>
      </p:pic>
      <p:pic>
        <p:nvPicPr>
          <p:cNvPr id="2097163" name="Google Shape;225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550550" y="2886276"/>
            <a:ext cx="289550" cy="243832"/>
          </a:xfrm>
          <a:prstGeom prst="rect"/>
          <a:noFill/>
          <a:ln>
            <a:noFill/>
          </a:ln>
        </p:spPr>
      </p:pic>
      <p:pic>
        <p:nvPicPr>
          <p:cNvPr id="2097164" name="Google Shape;226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4">
            <a:alphaModFix/>
          </a:blip>
          <a:stretch>
            <a:fillRect/>
          </a:stretch>
        </p:blipFill>
        <p:spPr>
          <a:xfrm>
            <a:off x="550550" y="3198077"/>
            <a:ext cx="289560" cy="304800"/>
          </a:xfrm>
          <a:prstGeom prst="rect"/>
          <a:noFill/>
          <a:ln>
            <a:noFill/>
          </a:ln>
        </p:spPr>
      </p:pic>
      <p:pic>
        <p:nvPicPr>
          <p:cNvPr id="2097165" name="Google Shape;227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5">
            <a:alphaModFix/>
          </a:blip>
          <a:stretch>
            <a:fillRect/>
          </a:stretch>
        </p:blipFill>
        <p:spPr>
          <a:xfrm>
            <a:off x="514350" y="3570858"/>
            <a:ext cx="361950" cy="361950"/>
          </a:xfrm>
          <a:prstGeom prst="rect"/>
          <a:noFill/>
          <a:ln>
            <a:noFill/>
          </a:ln>
        </p:spPr>
      </p:pic>
      <p:sp>
        <p:nvSpPr>
          <p:cNvPr id="1048646" name="Google Shape;228;g35ca2e9c71a_1_35"/>
          <p:cNvSpPr txBox="1"/>
          <p:nvPr>
            <p:ph type="body" idx="1"/>
          </p:nvPr>
        </p:nvSpPr>
        <p:spPr>
          <a:xfrm>
            <a:off x="6095997" y="1555550"/>
            <a:ext cx="48543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   </a:t>
            </a:r>
          </a:p>
        </p:txBody>
      </p:sp>
      <p:pic>
        <p:nvPicPr>
          <p:cNvPr id="2097166" name="Google Shape;229;g35ca2e9c71a_1_35"/>
          <p:cNvPicPr preferRelativeResize="0">
            <a:picLocks/>
          </p:cNvPicPr>
          <p:nvPr/>
        </p:nvPicPr>
        <p:blipFill>
          <a:blip xmlns:r="http://schemas.openxmlformats.org/officeDocument/2006/relationships" r:embed="rId6">
            <a:alphaModFix/>
          </a:blip>
          <a:stretch>
            <a:fillRect/>
          </a:stretch>
        </p:blipFill>
        <p:spPr>
          <a:xfrm>
            <a:off x="6550750" y="1555550"/>
            <a:ext cx="4942901" cy="337777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Google Shape;235;g35ca2e9c71a_1_41"/>
          <p:cNvSpPr txBox="1"/>
          <p:nvPr>
            <p:ph type="title"/>
          </p:nvPr>
        </p:nvSpPr>
        <p:spPr>
          <a:xfrm>
            <a:off x="557945" y="14538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r>
              <a:rPr lang="de-DE"/>
              <a:t>Persona 6 - Ing. Hugo Nyamè (2/2) </a:t>
            </a:r>
          </a:p>
        </p:txBody>
      </p:sp>
      <p:pic>
        <p:nvPicPr>
          <p:cNvPr id="2097167" name="Google Shape;236;g35ca2e9c71a_1_41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2492125" y="692000"/>
            <a:ext cx="8179002" cy="5247399"/>
          </a:xfrm>
          <a:prstGeom prst="rect"/>
          <a:noFill/>
          <a:ln>
            <a:noFill/>
          </a:ln>
        </p:spPr>
      </p:pic>
      <p:sp>
        <p:nvSpPr>
          <p:cNvPr id="1048651" name="Google Shape;237;g35ca2e9c71a_1_41"/>
          <p:cNvSpPr txBox="1"/>
          <p:nvPr>
            <p:ph type="body" idx="1"/>
          </p:nvPr>
        </p:nvSpPr>
        <p:spPr>
          <a:xfrm>
            <a:off x="121800" y="2445275"/>
            <a:ext cx="2201700" cy="3747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     </a:t>
            </a:r>
            <a:r>
              <a:rPr b="1" lang="de-DE"/>
              <a:t>Skills/</a:t>
            </a:r>
            <a:r>
              <a:rPr b="1" lang="de-DE"/>
              <a:t>Fähigkeiten</a:t>
            </a:r>
            <a:r>
              <a:rPr b="1" lang="de-DE"/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243;g35dd5380bde_0_0"/>
          <p:cNvSpPr txBox="1"/>
          <p:nvPr>
            <p:ph type="body" idx="1"/>
          </p:nvPr>
        </p:nvSpPr>
        <p:spPr>
          <a:xfrm>
            <a:off x="748150" y="1479925"/>
            <a:ext cx="66318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-32893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80"/>
              <a:buFont typeface="Arial"/>
              <a:buChar char="●"/>
            </a:pPr>
            <a:r>
              <a:rPr sz="1400" lang="de-DE"/>
              <a:t>Alter: 37       </a:t>
            </a:r>
            <a:endParaRPr sz="1400"/>
          </a:p>
          <a:p>
            <a:pPr algn="l" indent="-32893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Font typeface="Arial"/>
              <a:buChar char="●"/>
            </a:pPr>
            <a:r>
              <a:rPr sz="1400" lang="de-DE"/>
              <a:t>Wohnort: Freiberg, Sachsen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Familienstand: heiratet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Beruf: Geographielehrer für Gymnasium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Bildungsniveau: Doktor der Biogeographie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Lifestyle: Er ist sportlich und fährt gerne Fahrrad unterwegs. Er geht mit Kinder bzw. Jugendlichen gut um und bringt geographische Kenntnisse gerne in der Natur bei.</a:t>
            </a:r>
            <a:endParaRPr sz="1400"/>
          </a:p>
          <a:p>
            <a:pPr algn="l" indent="-32893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80"/>
              <a:buFont typeface="Arial"/>
              <a:buChar char="●"/>
            </a:pPr>
            <a:r>
              <a:rPr sz="1400" lang="de-DE"/>
              <a:t>Hobbys: Wanderung, Vogelbeobachtung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Einstellungen: Es ist Herrn Georgi wichtig in einer natürlichen Umgebung zu arbeiten. Nach seiner Meinung zu seiner Arbeit „lernt man in der Natur die besten Naturwissenschaften“.</a:t>
            </a:r>
            <a:endParaRPr sz="1400"/>
          </a:p>
        </p:txBody>
      </p:sp>
      <p:sp>
        <p:nvSpPr>
          <p:cNvPr id="1048656" name="Google Shape;244;g35dd5380bde_0_0"/>
          <p:cNvSpPr txBox="1"/>
          <p:nvPr>
            <p:ph type="title"/>
          </p:nvPr>
        </p:nvSpPr>
        <p:spPr>
          <a:xfrm>
            <a:off x="748145" y="69813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7 - Geographielehrer Robin Georgi</a:t>
            </a:r>
          </a:p>
        </p:txBody>
      </p:sp>
      <p:pic>
        <p:nvPicPr>
          <p:cNvPr id="2097168" name="Google Shape;245;g35dd5380bde_0_0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80000" y="1440000"/>
            <a:ext cx="4032000" cy="4032000"/>
          </a:xfrm>
          <a:prstGeom prst="rect"/>
          <a:noFill/>
          <a:ln>
            <a:noFill/>
          </a:ln>
        </p:spPr>
      </p:pic>
      <p:sp>
        <p:nvSpPr>
          <p:cNvPr id="1048657" name="Google Shape;246;g35dd5380bde_0_0"/>
          <p:cNvSpPr txBox="1"/>
          <p:nvPr/>
        </p:nvSpPr>
        <p:spPr>
          <a:xfrm>
            <a:off x="7379950" y="5472000"/>
            <a:ext cx="2796000" cy="467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[5] Robin Georgi beim Wandern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252;g35dd5380bde_0_25"/>
          <p:cNvSpPr txBox="1"/>
          <p:nvPr>
            <p:ph type="body" idx="1"/>
          </p:nvPr>
        </p:nvSpPr>
        <p:spPr>
          <a:xfrm>
            <a:off x="748145" y="1721708"/>
            <a:ext cx="109824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/>
              <a:t>Hintergrund</a:t>
            </a:r>
            <a:r>
              <a:rPr sz="1400" lang="de-DE"/>
              <a:t>: Herr Georgi bietet jedes Jahr geographische Projekte für Geographie-interessierte Schüler. Kurz nach Sommerferien würde er ein neues Schulprojekt: Wasserqualität &amp; Vogelzug anfangen. Dafür braucht er geeignete Tools die Wasserqualität zu messen und Vögel zu beobachten.</a:t>
            </a:r>
            <a:endParaRPr b="1" sz="1400"/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sz="1400" lang="de-DE"/>
              <a:t>Probleme</a:t>
            </a:r>
            <a:r>
              <a:rPr sz="1400" lang="de-DE"/>
              <a:t>:</a:t>
            </a:r>
            <a:endParaRPr sz="1400"/>
          </a:p>
          <a:p>
            <a:pPr algn="l" indent="-31496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60"/>
              <a:buChar char="○"/>
            </a:pPr>
            <a:r>
              <a:rPr sz="1400" lang="de-DE">
                <a:highlight>
                  <a:srgbClr val="FFFFFF"/>
                </a:highlight>
              </a:rPr>
              <a:t>Fehlende Messgeräte für Gewässeranalysen</a:t>
            </a:r>
            <a:endParaRPr sz="1400">
              <a:highlight>
                <a:srgbClr val="FFFFFF"/>
              </a:highlight>
            </a:endParaRPr>
          </a:p>
          <a:p>
            <a:pPr algn="l"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>
                <a:highlight>
                  <a:srgbClr val="FFFFFF"/>
                </a:highlight>
              </a:rPr>
              <a:t>Keine einfache Möglichkeit, Daten für Schüler aufzubereiten</a:t>
            </a:r>
            <a:endParaRPr sz="1400">
              <a:highlight>
                <a:srgbClr val="FFFFFF"/>
              </a:highlight>
            </a:endParaRPr>
          </a:p>
          <a:p>
            <a:pPr algn="l" indent="-317500" lvl="0" marL="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>
                <a:highlight>
                  <a:srgbClr val="FFFFFF"/>
                </a:highlight>
              </a:rPr>
              <a:t>Technikbedürfnisse</a:t>
            </a:r>
            <a:r>
              <a:rPr sz="1400" lang="de-DE">
                <a:highlight>
                  <a:srgbClr val="FFFFFF"/>
                </a:highlight>
              </a:rPr>
              <a:t>:</a:t>
            </a:r>
            <a:endParaRPr sz="1400">
              <a:highlight>
                <a:srgbClr val="FFFFFF"/>
              </a:highlight>
            </a:endParaRPr>
          </a:p>
          <a:p>
            <a:pPr algn="l" indent="-32766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60"/>
              <a:buChar char="○"/>
            </a:pPr>
            <a:r>
              <a:rPr sz="1400" lang="de-DE">
                <a:highlight>
                  <a:srgbClr val="FFFFFF"/>
                </a:highlight>
              </a:rPr>
              <a:t>Autonome Messboote mit Echtzeit-Daten für den Unterricht</a:t>
            </a:r>
            <a:endParaRPr sz="1400">
              <a:highlight>
                <a:srgbClr val="FFFFFF"/>
              </a:highlight>
            </a:endParaRPr>
          </a:p>
          <a:p>
            <a:pPr algn="l" indent="-327660" lvl="1" marL="914400" rtl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560"/>
              <a:buChar char="○"/>
            </a:pPr>
            <a:r>
              <a:rPr sz="1400" lang="de-DE">
                <a:highlight>
                  <a:srgbClr val="FFFFFF"/>
                </a:highlight>
              </a:rPr>
              <a:t>Webbasiertes Tool mit Karten + Diagrammen (einfach exportierbar)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1048662" name="Google Shape;253;g35dd5380bde_0_25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Persona 7 - Geographielehrer Robin Georgi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Google Shape;259;g35dd5380bde_0_11"/>
          <p:cNvSpPr txBox="1"/>
          <p:nvPr>
            <p:ph type="body" idx="1"/>
          </p:nvPr>
        </p:nvSpPr>
        <p:spPr>
          <a:xfrm>
            <a:off x="556650" y="1159275"/>
            <a:ext cx="7933800" cy="49920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/>
              <a:t>Alter</a:t>
            </a:r>
            <a:r>
              <a:rPr sz="1400" lang="de-DE"/>
              <a:t>: 42</a:t>
            </a:r>
            <a:endParaRPr sz="1400"/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/>
              <a:t>Beruf</a:t>
            </a:r>
            <a:r>
              <a:rPr sz="1400" lang="de-DE"/>
              <a:t>: Geographielehrer an einem Gymnasium in Freiberg, Sachsen</a:t>
            </a:r>
            <a:endParaRPr sz="1400"/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/>
              <a:t>Technikaffinität</a:t>
            </a:r>
            <a:r>
              <a:rPr sz="1400" lang="de-DE"/>
              <a:t>: Mittel – nutzt digitale Tools im Unterricht, aber bevorzugt einfache, intuitive Bedienung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Ziele &amp; Motivation</a:t>
            </a:r>
            <a:endParaRPr b="1"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Möchte Schülern praxisnahe Umweltdaten vermitteln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Interessiert sich für Gewässermonitoring, besonders lokale Gewässer wie Talsperren und Tagebaurestseen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Sucht eine übersichtliche, leicht verständliche Darstellung der Messdaten für den Unterricht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Anforderungen an die Web-Lösung</a:t>
            </a:r>
            <a:endParaRPr b="1"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Kartenansicht mit Messpunkten – einfache Navigation zu verschiedenen Gewässern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Zeitliche Entwicklung der Daten – z. B. animierte Verläufe oder Vergleich verschiedener Zeitpunkte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Verschiedene Darstellungsformen – Tabellen, Diagramme (z. B. Temperatur, pH-Wert, Sauerstoffgehalt über Tiefe und Zeit)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Einfache Exportmöglichkeit – um Daten für Arbeitsblätter oder Präsentationen zu nutzen</a:t>
            </a:r>
            <a:endParaRPr sz="1400"/>
          </a:p>
          <a:p>
            <a:pPr algn="l"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Zusatzfunktionen – z. B. letzte Fahrtrouten der Boote einblenden, um Schülern die Technik zu erklären</a:t>
            </a:r>
            <a:endParaRPr sz="1400"/>
          </a:p>
          <a:p>
            <a:pPr algn="l"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sz="1400" lang="de-DE"/>
              <a:t>Typische Nutzungsszenarien: </a:t>
            </a:r>
            <a:r>
              <a:rPr sz="1400" lang="de-DE"/>
              <a:t>Unterrichtsvorbereitung, Live-Demonstration im Unterricht</a:t>
            </a:r>
            <a:endParaRPr sz="1400"/>
          </a:p>
        </p:txBody>
      </p:sp>
      <p:sp>
        <p:nvSpPr>
          <p:cNvPr id="1048667" name="Google Shape;260;g35dd5380bde_0_11"/>
          <p:cNvSpPr txBox="1"/>
          <p:nvPr>
            <p:ph type="title"/>
          </p:nvPr>
        </p:nvSpPr>
        <p:spPr>
          <a:xfrm>
            <a:off x="748145" y="37748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8 - Wissenschaftliche Nutzer - Markus Weber (DeepSeek)</a:t>
            </a:r>
          </a:p>
        </p:txBody>
      </p:sp>
      <p:pic>
        <p:nvPicPr>
          <p:cNvPr id="2097169" name="Google Shape;261;g35dd5380bde_0_11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8490550" y="1809000"/>
            <a:ext cx="3239999" cy="3240000"/>
          </a:xfrm>
          <a:prstGeom prst="rect"/>
          <a:noFill/>
          <a:ln>
            <a:noFill/>
          </a:ln>
        </p:spPr>
      </p:pic>
      <p:sp>
        <p:nvSpPr>
          <p:cNvPr id="1048668" name="Google Shape;262;g35dd5380bde_0_11"/>
          <p:cNvSpPr txBox="1"/>
          <p:nvPr/>
        </p:nvSpPr>
        <p:spPr>
          <a:xfrm>
            <a:off x="8490550" y="5049000"/>
            <a:ext cx="3313500" cy="467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[6] Markus Weber auf einer Konferenz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Google Shape;268;g35ca2e9c71a_1_47"/>
          <p:cNvSpPr txBox="1"/>
          <p:nvPr>
            <p:ph type="body" idx="1"/>
          </p:nvPr>
        </p:nvSpPr>
        <p:spPr>
          <a:xfrm>
            <a:off x="748145" y="1721708"/>
            <a:ext cx="109824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sz="1400" lang="de-DE"/>
              <a:t>[1] KI generiertes Bild, mit Gemini 2.5 Pro (preview)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[2] KI generiertes Bild, mit Gemini 2.5 Pro (preview)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[3] KI generiertes Bild, mit Gemini 2.5 Pro (preview)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[4] KI generiertes Bild, mit Gemini 2.5 Pro (preview)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[5] erstellt mit Artguru</a:t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[6] Foto von Canva</a:t>
            </a:r>
            <a:endParaRPr sz="1400"/>
          </a:p>
        </p:txBody>
      </p:sp>
      <p:sp>
        <p:nvSpPr>
          <p:cNvPr id="1048673" name="Google Shape;269;g35ca2e9c71a_1_47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Quellen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Google Shape;140;p5"/>
          <p:cNvSpPr txBox="1"/>
          <p:nvPr>
            <p:ph type="body" idx="1"/>
          </p:nvPr>
        </p:nvSpPr>
        <p:spPr>
          <a:xfrm>
            <a:off x="748150" y="1721700"/>
            <a:ext cx="63000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Allgemeine Informationen: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Name:</a:t>
            </a:r>
            <a:r>
              <a:rPr sz="1400" lang="de-DE"/>
              <a:t> Lisa Neumann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Alter:</a:t>
            </a:r>
            <a:r>
              <a:rPr sz="1400" lang="de-DE"/>
              <a:t> 23 Jahre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Beruf/Status:</a:t>
            </a:r>
            <a:r>
              <a:rPr sz="1400" lang="de-DE"/>
              <a:t> </a:t>
            </a:r>
            <a:endParaRPr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de-DE"/>
              <a:t>Masterstudentin im 3. Semester Geoökologie mit Vertiefung Hydrogeologie an der TU Bergakademie Freiberg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Wohnort:</a:t>
            </a:r>
            <a:r>
              <a:rPr sz="1400" lang="de-DE"/>
              <a:t> Freiberg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Technik:</a:t>
            </a:r>
            <a:r>
              <a:rPr sz="1400" lang="de-DE"/>
              <a:t> </a:t>
            </a:r>
            <a:endParaRPr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de-DE"/>
              <a:t>MacBook Air 15'' (M2) für Recherche, Datenverarbeitung und das Verfassen von Arbeiten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Hauptziel:</a:t>
            </a:r>
            <a:endParaRPr b="1"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de-DE"/>
              <a:t>Nutzung der erfassten Daten durch die Roboterboote für ihre Masterarbeit</a:t>
            </a:r>
            <a:endParaRPr sz="1400"/>
          </a:p>
          <a:p>
            <a:pPr algn="l" indent="0" lvl="0" marL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</a:pPr>
            <a:r>
              <a:t/>
            </a:r>
            <a:endParaRPr sz="1400"/>
          </a:p>
        </p:txBody>
      </p:sp>
      <p:sp>
        <p:nvSpPr>
          <p:cNvPr id="1048590" name="Google Shape;141;p5"/>
          <p:cNvSpPr txBox="1"/>
          <p:nvPr>
            <p:ph type="title"/>
          </p:nvPr>
        </p:nvSpPr>
        <p:spPr>
          <a:xfrm>
            <a:off x="748145" y="923058"/>
            <a:ext cx="10982536" cy="781764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</a:pPr>
            <a:r>
              <a:rPr lang="de-DE"/>
              <a:t>Persona 1 - Lisa Neumann, Masterstudentin Geoökologie (</a:t>
            </a:r>
            <a:r>
              <a:rPr lang="de-DE"/>
              <a:t>1/2</a:t>
            </a:r>
            <a:r>
              <a:rPr lang="de-DE"/>
              <a:t>) (Gemini)</a:t>
            </a:r>
          </a:p>
        </p:txBody>
      </p:sp>
      <p:sp>
        <p:nvSpPr>
          <p:cNvPr id="1048591" name="Google Shape;142;p5"/>
          <p:cNvSpPr txBox="1"/>
          <p:nvPr/>
        </p:nvSpPr>
        <p:spPr>
          <a:xfrm>
            <a:off x="1363133" y="6358467"/>
            <a:ext cx="0" cy="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 fontScale="25000" lnSpcReduction="20000"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6" name="Google Shape;143;p5" title="Lisa.jpg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80000" y="1440000"/>
            <a:ext cx="4032000" cy="4032000"/>
          </a:xfrm>
          <a:prstGeom prst="rect"/>
          <a:noFill/>
          <a:ln>
            <a:noFill/>
          </a:ln>
        </p:spPr>
      </p:pic>
      <p:sp>
        <p:nvSpPr>
          <p:cNvPr id="1048592" name="Google Shape;144;p5"/>
          <p:cNvSpPr txBox="1"/>
          <p:nvPr/>
        </p:nvSpPr>
        <p:spPr>
          <a:xfrm>
            <a:off x="7380000" y="5472000"/>
            <a:ext cx="2714400" cy="4002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[1] Lisa an ihrem Schreibtisch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149;g35d98d98c70_0_3"/>
          <p:cNvSpPr txBox="1"/>
          <p:nvPr>
            <p:ph type="body" idx="1"/>
          </p:nvPr>
        </p:nvSpPr>
        <p:spPr>
          <a:xfrm>
            <a:off x="748150" y="1721700"/>
            <a:ext cx="10982400" cy="421320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Bedürfnisse an die Anwendung: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Verständliche Visualisierungen:</a:t>
            </a:r>
            <a:r>
              <a:rPr sz="1400" lang="de-DE"/>
              <a:t> Aussagekräftige grafische Darstellungen (Diagramme, Animationen)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Effektive Filter- und Suchfunktionen:</a:t>
            </a:r>
            <a:r>
              <a:rPr sz="1400" lang="de-DE"/>
              <a:t> Möglichkeit zur Filterung der Daten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Datenexport</a:t>
            </a:r>
            <a:r>
              <a:rPr b="1" sz="1400" lang="de-DE"/>
              <a:t>:</a:t>
            </a:r>
            <a:r>
              <a:rPr sz="1400" lang="de-DE"/>
              <a:t> Einfacher Export der ausgewählten Daten in gängigen Formaten (z.B. CSV, Excel)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Tutorials/Hilfestellungen:</a:t>
            </a:r>
            <a:r>
              <a:rPr sz="1400" lang="de-DE"/>
              <a:t> Eventuell kurze Anleitungen oder Tooltips für komplexere Funktionen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Frustrationen (bei der Datensuche &amp; -analyse):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Daten schwer auffindbar, veraltet oder in inkonsistenten Formaten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Komplexe Fachsoftware, lange Einarbeitungszeit erforderlich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Unübersichtliche Darstellung von Rohdaten ohne gute Visualisierungstools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Fehlende Dokumentation, unklare Herkunft der Daten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Technikaffinität: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Hoch, Umgang mit Webanwendungen und Software gewohnt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Nutzt regelmäßig Software für Datenanalyse (Excel, erste Erfahrungen mit R)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Erwartung: modernes User Interface, gute User Experience</a:t>
            </a:r>
            <a:endParaRPr sz="1400"/>
          </a:p>
          <a:p>
            <a:pPr algn="l" indent="0" lvl="0" marL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</a:pPr>
            <a:r>
              <a:t/>
            </a:r>
            <a:endParaRPr sz="1400"/>
          </a:p>
        </p:txBody>
      </p:sp>
      <p:sp>
        <p:nvSpPr>
          <p:cNvPr id="1048596" name="Google Shape;150;g35d98d98c70_0_3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  <a:noFill/>
          <a:ln>
            <a:noFill/>
          </a:ln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7D"/>
              </a:buClr>
              <a:buSzPts val="2400"/>
              <a:buFont typeface="Arial"/>
              <a:buNone/>
            </a:pPr>
            <a:r>
              <a:rPr lang="de-DE"/>
              <a:t>Persona 1 - Lisa Neumann, Masterstudentin Geoökologie (2/2) (Gemini)</a:t>
            </a:r>
          </a:p>
        </p:txBody>
      </p:sp>
      <p:sp>
        <p:nvSpPr>
          <p:cNvPr id="1048597" name="Google Shape;151;g35d98d98c70_0_3"/>
          <p:cNvSpPr txBox="1"/>
          <p:nvPr/>
        </p:nvSpPr>
        <p:spPr>
          <a:xfrm>
            <a:off x="1363133" y="6358467"/>
            <a:ext cx="0" cy="0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 fontScale="25000" lnSpcReduction="20000"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cap="none" sz="2000" i="0" strike="noStrike" u="none">
              <a:solidFill>
                <a:srgbClr val="004A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157;g35ca2e9c71a_1_4"/>
          <p:cNvSpPr txBox="1"/>
          <p:nvPr>
            <p:ph type="body" idx="1"/>
          </p:nvPr>
        </p:nvSpPr>
        <p:spPr>
          <a:xfrm>
            <a:off x="748151" y="1721700"/>
            <a:ext cx="63000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Allgemeine Informationen: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Name:</a:t>
            </a:r>
            <a:r>
              <a:rPr sz="1400" lang="de-DE"/>
              <a:t> Klaus Lehmann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Alter:</a:t>
            </a:r>
            <a:r>
              <a:rPr sz="1400" lang="de-DE"/>
              <a:t> 71 Jahre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Beruf/Status:</a:t>
            </a:r>
            <a:r>
              <a:rPr sz="1400" lang="de-DE"/>
              <a:t> </a:t>
            </a:r>
            <a:endParaRPr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Rentner, hat einen Angelschein und nutzt in seiner Freizeit verschiedene Gewässer für sein Hobby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Wohnort:</a:t>
            </a:r>
            <a:r>
              <a:rPr sz="1400" lang="de-DE"/>
              <a:t> </a:t>
            </a:r>
            <a:r>
              <a:rPr sz="1400" lang="de-DE">
                <a:solidFill>
                  <a:srgbClr val="1F1F1F"/>
                </a:solidFill>
                <a:highlight>
                  <a:srgbClr val="FFFFFF"/>
                </a:highlight>
              </a:rPr>
              <a:t>Brand-Erbisdorf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Technik:</a:t>
            </a:r>
            <a:r>
              <a:rPr sz="1400" lang="de-DE"/>
              <a:t> </a:t>
            </a:r>
            <a:endParaRPr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de-DE"/>
              <a:t>Nutzt ein Samsung A53 als Smartphone, um rudimentäre Tätigkeiten auszuführen (Telefonie, Chatting, einzelne, ihm bekannte Apps)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Hauptziel:</a:t>
            </a:r>
            <a:endParaRPr b="1" sz="1400"/>
          </a:p>
          <a:p>
            <a:pPr algn="l" indent="0" lvl="0" marL="4572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400" lang="de-DE"/>
              <a:t>Nutzung der erfassten Daten durch die Roboterboote, um passende Standorte zum Angeln ausfindig zu machen.</a:t>
            </a:r>
            <a:endParaRPr b="1" sz="1400"/>
          </a:p>
        </p:txBody>
      </p:sp>
      <p:sp>
        <p:nvSpPr>
          <p:cNvPr id="1048601" name="Google Shape;158;g35ca2e9c71a_1_4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2 - Klaus Lehmann, Rentner und </a:t>
            </a:r>
            <a:r>
              <a:rPr lang="de-DE"/>
              <a:t>Hobby-Angler</a:t>
            </a:r>
            <a:r>
              <a:rPr lang="de-DE"/>
              <a:t> (</a:t>
            </a:r>
            <a:r>
              <a:rPr lang="de-DE"/>
              <a:t>1/2</a:t>
            </a:r>
            <a:r>
              <a:rPr lang="de-DE"/>
              <a:t>)</a:t>
            </a:r>
          </a:p>
        </p:txBody>
      </p:sp>
      <p:pic>
        <p:nvPicPr>
          <p:cNvPr id="2097157" name="Google Shape;159;g35ca2e9c71a_1_4" title="Gemini_Generated_Image_7mkmle7mkmle7mkm.jpeg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80000" y="1440000"/>
            <a:ext cx="4032000" cy="4032000"/>
          </a:xfrm>
          <a:prstGeom prst="rect"/>
          <a:noFill/>
          <a:ln>
            <a:noFill/>
          </a:ln>
        </p:spPr>
      </p:pic>
      <p:sp>
        <p:nvSpPr>
          <p:cNvPr id="1048602" name="Google Shape;160;g35ca2e9c71a_1_4"/>
          <p:cNvSpPr txBox="1"/>
          <p:nvPr/>
        </p:nvSpPr>
        <p:spPr>
          <a:xfrm>
            <a:off x="7380000" y="5472000"/>
            <a:ext cx="3362700" cy="4002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[2] Klaus beim Angeln an einem Teich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166;g35d98d98c70_0_146"/>
          <p:cNvSpPr txBox="1"/>
          <p:nvPr>
            <p:ph type="body" idx="1"/>
          </p:nvPr>
        </p:nvSpPr>
        <p:spPr>
          <a:xfrm>
            <a:off x="748145" y="1721708"/>
            <a:ext cx="109824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Bedürfnisse an die Anwendung: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Aussagekräftige Wärmekarte:</a:t>
            </a:r>
            <a:r>
              <a:rPr sz="1400" lang="de-DE"/>
              <a:t> zur Abschätzung an welchen Stelle, sich welche Fische am wahrscheinlichsten aufhalten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Anwendungsform:</a:t>
            </a:r>
            <a:r>
              <a:rPr sz="1400" lang="de-DE"/>
              <a:t> einfach gehaltene mobile Android App, zur Nutzung mit seinem Mobiltelefon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Hilfestellungen:</a:t>
            </a:r>
            <a:r>
              <a:rPr sz="1400" lang="de-DE"/>
              <a:t> interaktives Tutorial innerhalb der App, um Nutzung der App zu erklären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Frustrationen (beim Finden von guten Angelstellen):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nur schwer messbar, welche exakte Temperatur zu welcher Jahreszeit in bestimmter Tiefe vorherrscht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verschiedene Fischarten halten sich temperaturabhängig im Gewässer auf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Technikaffinität: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niedrig, Umgang mit Mobiltelefon und Apps zwar gewohnt, aber nicht mit komplexen technischen Anwendungen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nutzt regelmäßig WhatsApp oder auch Supermarkt Apps beim Einkaufen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Erwartung: simples User Interface zum Anzeigen und Anpassen (Jahreszeit, Tiefe) der Wärmekarten</a:t>
            </a:r>
            <a:endParaRPr sz="1400"/>
          </a:p>
          <a:p>
            <a:pPr algn="l" indent="0" lvl="0" marL="0" rtl="0">
              <a:spcBef>
                <a:spcPts val="1200"/>
              </a:spcBef>
              <a:spcAft>
                <a:spcPts val="0"/>
              </a:spcAft>
              <a:buClr>
                <a:srgbClr val="004A7D"/>
              </a:buClr>
              <a:buSzPts val="1980"/>
              <a:buFont typeface="Noto Sans Symbols"/>
              <a:buNone/>
            </a:pPr>
            <a:r>
              <a:t/>
            </a:r>
            <a:endParaRPr sz="14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07" name="Google Shape;167;g35d98d98c70_0_146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Persona 2 - Klaus Lehmann, Rentner und Hobby-Angler (2/2)</a:t>
            </a: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173;g35ca2e9c71a_1_11"/>
          <p:cNvSpPr txBox="1"/>
          <p:nvPr>
            <p:ph type="body" idx="1"/>
          </p:nvPr>
        </p:nvSpPr>
        <p:spPr>
          <a:xfrm>
            <a:off x="748148" y="1704850"/>
            <a:ext cx="66318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Profil: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Name:</a:t>
            </a:r>
            <a:r>
              <a:rPr sz="1400" lang="de-DE"/>
              <a:t> Hans Zimmer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Alter:</a:t>
            </a:r>
            <a:r>
              <a:rPr sz="1400" lang="de-DE"/>
              <a:t> 45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Rolle:</a:t>
            </a:r>
            <a:r>
              <a:rPr sz="1400" lang="de-DE"/>
              <a:t> Wissenschaftlicher Mitarbeiter, Max-Planck-Institut für Marine Mikrobiologie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Fachgebiet:</a:t>
            </a:r>
            <a:r>
              <a:rPr sz="1400" lang="de-DE"/>
              <a:t> Wissenschaftliches Tauchen, mikrobielle Ökosysteme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400" lang="de-DE"/>
              <a:t>Hintergrund &amp; Motivation: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Erfahrener Feldforscher, der manuelle Probenentnahmen </a:t>
            </a:r>
            <a:r>
              <a:rPr sz="1400" lang="de-DE"/>
              <a:t>durchgeführt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Möchte die kontinuierlichen Umweltdaten der ROBIMO-Boote nutzen, um seine punktuellen biologischen Proben in einen Kontext zu setzen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Besonderes Interesse an den einzigartigen Bedingungen der Tagebaurestseen für vergleichende Studien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algn="l"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algn="l"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48612" name="Google Shape;174;g35ca2e9c71a_1_11"/>
          <p:cNvSpPr txBox="1"/>
          <p:nvPr>
            <p:ph type="title"/>
          </p:nvPr>
        </p:nvSpPr>
        <p:spPr>
          <a:xfrm>
            <a:off x="748145" y="62488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3 - Hans Zimmer Wissenschaftlicher Taucher (1/2)   </a:t>
            </a:r>
          </a:p>
        </p:txBody>
      </p:sp>
      <p:pic>
        <p:nvPicPr>
          <p:cNvPr id="2097158" name="Google Shape;175;g35ca2e9c71a_1_11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80000" y="1440000"/>
            <a:ext cx="4032000" cy="4032000"/>
          </a:xfrm>
          <a:prstGeom prst="rect"/>
          <a:noFill/>
          <a:ln>
            <a:noFill/>
          </a:ln>
        </p:spPr>
      </p:pic>
      <p:sp>
        <p:nvSpPr>
          <p:cNvPr id="1048613" name="Google Shape;176;g35ca2e9c71a_1_11"/>
          <p:cNvSpPr txBox="1"/>
          <p:nvPr/>
        </p:nvSpPr>
        <p:spPr>
          <a:xfrm>
            <a:off x="7380000" y="5472000"/>
            <a:ext cx="3763500" cy="291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[3] Hans Zimmer bei Tauchvorbereitungen</a:t>
            </a:r>
          </a:p>
        </p:txBody>
      </p:sp>
      <p:sp>
        <p:nvSpPr>
          <p:cNvPr id="1048614" name="Google Shape;177;g35ca2e9c71a_1_11"/>
          <p:cNvSpPr txBox="1"/>
          <p:nvPr/>
        </p:nvSpPr>
        <p:spPr>
          <a:xfrm>
            <a:off x="11675150" y="3623475"/>
            <a:ext cx="258300" cy="2916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183;g35d97393452_0_27"/>
          <p:cNvSpPr txBox="1"/>
          <p:nvPr>
            <p:ph type="body" idx="1"/>
          </p:nvPr>
        </p:nvSpPr>
        <p:spPr>
          <a:xfrm>
            <a:off x="748145" y="1721708"/>
            <a:ext cx="109824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Ziele des Nutzers: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Kontext für Proben:</a:t>
            </a:r>
            <a:r>
              <a:rPr sz="1400" lang="de-DE"/>
              <a:t> Umweltbedingungen zum Zeitpunkt der eigenen Probenentnahme verstehen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Tauchgänge planen:</a:t>
            </a:r>
            <a:r>
              <a:rPr sz="1400" lang="de-DE"/>
              <a:t> </a:t>
            </a:r>
            <a:r>
              <a:rPr sz="1400" lang="de-DE"/>
              <a:t>Interessante</a:t>
            </a:r>
            <a:r>
              <a:rPr sz="1400" lang="de-DE"/>
              <a:t> Tauchspots finden um, gezieltere Probenentnahmen durchzuführen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Zusammenhänge analysieren:</a:t>
            </a:r>
            <a:r>
              <a:rPr sz="1400" lang="de-DE"/>
              <a:t> Langfristige Umweltdaten mit biologischen Funden korrelieren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Anforderungen: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Intuitive Bedienung:</a:t>
            </a:r>
            <a:r>
              <a:rPr sz="1400" lang="de-DE"/>
              <a:t> Einfache, kartenbasierte Navigation ist essenziell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Klare Visualisierung:</a:t>
            </a:r>
            <a:r>
              <a:rPr sz="1400" lang="de-DE"/>
              <a:t> Leicht verständliche grafische Darstellungen, idealerweise direkt auf der Karte.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Praktische Filter:</a:t>
            </a:r>
            <a:r>
              <a:rPr sz="1400" lang="de-DE"/>
              <a:t> Einfache Filterfunktionen (z.B. nach Grenzwerten), um interessante Ereignisse zu finden.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Datenabgleich</a:t>
            </a:r>
            <a:r>
              <a:rPr b="1" sz="1400" lang="de-DE"/>
              <a:t>:</a:t>
            </a:r>
            <a:r>
              <a:rPr sz="1400" lang="de-DE"/>
              <a:t> Möglichkeit, eigene Datenpunkte auf der Karte zu visualisieren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Technikaffinität</a:t>
            </a:r>
            <a:r>
              <a:rPr b="1" sz="1400" lang="de-DE"/>
              <a:t>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Mittel:</a:t>
            </a:r>
            <a:r>
              <a:rPr sz="1400" lang="de-DE"/>
              <a:t> Experte für Feld-Equipment, aber bevorzugt einfache, aufgeräumte und zielgerichtete Software-Interfaces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sp>
        <p:nvSpPr>
          <p:cNvPr id="1048619" name="Google Shape;184;g35d97393452_0_27"/>
          <p:cNvSpPr txBox="1"/>
          <p:nvPr>
            <p:ph type="title"/>
          </p:nvPr>
        </p:nvSpPr>
        <p:spPr>
          <a:xfrm>
            <a:off x="748145" y="92305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Persona 3 - Hans Zimmer Wissenschaftlicher Taucher (2/2)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190;g35ca2e9c71a_1_17"/>
          <p:cNvSpPr txBox="1"/>
          <p:nvPr>
            <p:ph type="body" idx="1"/>
          </p:nvPr>
        </p:nvSpPr>
        <p:spPr>
          <a:xfrm>
            <a:off x="874025" y="1561900"/>
            <a:ext cx="65061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Profil: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Name:</a:t>
            </a:r>
            <a:r>
              <a:rPr sz="1400" lang="de-DE"/>
              <a:t> Dr. Max Gruber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Alter:</a:t>
            </a:r>
            <a:r>
              <a:rPr sz="1400" lang="de-DE"/>
              <a:t> 32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Rolle:</a:t>
            </a:r>
            <a:r>
              <a:rPr sz="1400" lang="de-DE"/>
              <a:t> Post-Doc &amp; Forscher am Helmholtz-Zentrum für Umweltforschung (UFZ)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Fachgebiet:</a:t>
            </a:r>
            <a:r>
              <a:rPr sz="1400" lang="de-DE"/>
              <a:t> Limnologische Modellierung (Gewässerforschung)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Hintergrund &amp; Motivation: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Ist als externer Wissenschaftler auf hochwertige Messdaten zur Validierung seiner Forschungsmodelle angewiesen.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Sieht großes Potenzial in den ROBIMO-Daten für die eigene Forschung, speziell zu Talsperren und Tagebaurestseen.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sz="1400" lang="de-DE"/>
              <a:t>Möchte die Datenqualität für eine mögliche wissenschaftliche Kooperation evaluieren.</a:t>
            </a:r>
            <a:endParaRPr b="1" sz="1400"/>
          </a:p>
        </p:txBody>
      </p:sp>
      <p:sp>
        <p:nvSpPr>
          <p:cNvPr id="1048624" name="Google Shape;191;g35ca2e9c71a_1_17"/>
          <p:cNvSpPr txBox="1"/>
          <p:nvPr>
            <p:ph type="title"/>
          </p:nvPr>
        </p:nvSpPr>
        <p:spPr>
          <a:xfrm>
            <a:off x="754770" y="525483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Persona 4 - Dr. Max Gruber wissenschaftlicher Mitarbeiter am </a:t>
            </a:r>
            <a:r>
              <a:rPr lang="de-DE"/>
              <a:t>Helmholtz</a:t>
            </a:r>
            <a:r>
              <a:rPr lang="de-DE"/>
              <a:t>-Zentrum (1/2) (Gemini)</a:t>
            </a:r>
          </a:p>
        </p:txBody>
      </p:sp>
      <p:pic>
        <p:nvPicPr>
          <p:cNvPr id="2097159" name="Google Shape;192;g35ca2e9c71a_1_17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7380000" y="1440000"/>
            <a:ext cx="4032000" cy="4032000"/>
          </a:xfrm>
          <a:prstGeom prst="rect"/>
          <a:noFill/>
          <a:ln>
            <a:noFill/>
          </a:ln>
        </p:spPr>
      </p:pic>
      <p:sp>
        <p:nvSpPr>
          <p:cNvPr id="1048625" name="Google Shape;193;g35ca2e9c71a_1_17"/>
          <p:cNvSpPr txBox="1"/>
          <p:nvPr/>
        </p:nvSpPr>
        <p:spPr>
          <a:xfrm>
            <a:off x="7380000" y="5472000"/>
            <a:ext cx="4134600" cy="2925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[4]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199;g35d97393452_0_14"/>
          <p:cNvSpPr txBox="1"/>
          <p:nvPr>
            <p:ph type="body" idx="1"/>
          </p:nvPr>
        </p:nvSpPr>
        <p:spPr>
          <a:xfrm>
            <a:off x="748145" y="1445483"/>
            <a:ext cx="10982400" cy="4213200"/>
          </a:xfrm>
          <a:prstGeom prst="rect"/>
        </p:spPr>
        <p:txBody>
          <a:bodyPr anchor="t" anchorCtr="0" bIns="45700" lIns="0" rIns="0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Ziele des Nutzers: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Daten nutzen:</a:t>
            </a:r>
            <a:r>
              <a:rPr sz="1400" lang="de-DE"/>
              <a:t> Zugriff auf Messdaten, um sie in eigenen Forschungsarbeiten zu verwenden.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Muster erkennen:</a:t>
            </a:r>
            <a:r>
              <a:rPr sz="1400" lang="de-DE"/>
              <a:t> Analyse von zeitlichen Verläufen und räumlichen Daten, um neue wissenschaftliche Erkenntnisse zu gewinnen.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Vergleichbarkeit schaffen:</a:t>
            </a:r>
            <a:r>
              <a:rPr sz="1400" lang="de-DE"/>
              <a:t> Daten aus verschiedenen Gewässern und Zeitpunkten, um übergeordnete Trends zu verstehen.</a:t>
            </a:r>
            <a:endParaRPr sz="14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sz="1400" lang="de-DE"/>
              <a:t>Anforderungen:</a:t>
            </a:r>
            <a:endParaRPr b="1" sz="1400"/>
          </a:p>
          <a:p>
            <a:pPr algn="l"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Transparenter Überblick: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Klare Darstellung der Messpunkte auf einer Karte.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Übersicht über verfügbare Messparameter und Zeiträume.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Intuitive Visualisierung: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Grafische und tabellarische Darstellung von Messwerten.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Animierte zeitliche Verläufe zur Analyse der Dynamik.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Vergleich von Daten aus unterschiedlichen Wassertiefen.</a:t>
            </a:r>
            <a:endParaRPr sz="1400"/>
          </a:p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sz="1400" lang="de-DE"/>
              <a:t>Wissenschaftliche Nutzbarkeit:</a:t>
            </a:r>
            <a:endParaRPr b="1"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Einfacher und dokumentierter Datenexport (z.B. als CSV).</a:t>
            </a:r>
            <a:endParaRPr sz="1400"/>
          </a:p>
          <a:p>
            <a:pPr algn="l"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sz="1400" lang="de-DE"/>
              <a:t>Zugriff auf alle relevanten Metadaten (z.B. Sensorik, exakte Zeitpunkte)</a:t>
            </a:r>
            <a:endParaRPr b="1" sz="1400"/>
          </a:p>
        </p:txBody>
      </p:sp>
      <p:sp>
        <p:nvSpPr>
          <p:cNvPr id="1048630" name="Google Shape;200;g35d97393452_0_14"/>
          <p:cNvSpPr txBox="1"/>
          <p:nvPr>
            <p:ph type="title"/>
          </p:nvPr>
        </p:nvSpPr>
        <p:spPr>
          <a:xfrm>
            <a:off x="748145" y="505608"/>
            <a:ext cx="10982400" cy="781800"/>
          </a:xfrm>
          <a:prstGeom prst="rect"/>
        </p:spPr>
        <p:txBody>
          <a:bodyPr anchor="t" anchorCtr="0" bIns="45700" lIns="0" rIns="91425" spcFirstLastPara="1" tIns="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Persona 4 - Dr. Max Gruber wissenschaftlicher Mitarbeiter am Helmholtz-Zentrum (2/2) (Gemini)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c2332c34, 60e50c74</dc:creator>
  <dcterms:created xsi:type="dcterms:W3CDTF">2025-05-21T08:38:23Z</dcterms:created>
  <dcterms:modified xsi:type="dcterms:W3CDTF">2025-05-28T09:41:14Z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72151f378dd446988d82200417781b24_22</vt:lpwstr>
  </property>
</Properties>
</file>